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9" r:id="rId13"/>
    <p:sldId id="268" r:id="rId14"/>
    <p:sldId id="270" r:id="rId15"/>
    <p:sldId id="272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77859CE-14E8-472D-BA59-2FFE9CF9F47B}">
          <p14:sldIdLst>
            <p14:sldId id="256"/>
            <p14:sldId id="258"/>
            <p14:sldId id="259"/>
            <p14:sldId id="260"/>
            <p14:sldId id="261"/>
            <p14:sldId id="262"/>
            <p14:sldId id="263"/>
            <p14:sldId id="264"/>
            <p14:sldId id="266"/>
            <p14:sldId id="265"/>
            <p14:sldId id="267"/>
            <p14:sldId id="269"/>
            <p14:sldId id="268"/>
            <p14:sldId id="270"/>
            <p14:sldId id="272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0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pisoft.ru/exam/index.ht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pisoft.ru/exam/index.htm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pisoft.ru/exam/index.ht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ditsoft.ru/screenshots.ph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sunrav.ru/tmaker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sight2k.com/rus/unitest/qtour/#starter" TargetMode="External"/><Relationship Id="rId3" Type="http://schemas.openxmlformats.org/officeDocument/2006/relationships/hyperlink" Target="http://sight2k.com/rus/unitest/qtour/#editor" TargetMode="External"/><Relationship Id="rId7" Type="http://schemas.openxmlformats.org/officeDocument/2006/relationships/hyperlink" Target="http://sight2k.com/rus/unitest/qtour/#monitor" TargetMode="External"/><Relationship Id="rId2" Type="http://schemas.openxmlformats.org/officeDocument/2006/relationships/hyperlink" Target="http://igivetest.com/rus/online-demo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ight2k.com/rus/unitest/qtour/#settings" TargetMode="External"/><Relationship Id="rId5" Type="http://schemas.openxmlformats.org/officeDocument/2006/relationships/hyperlink" Target="http://sight2k.com/rus/unitest/qtour/#report" TargetMode="External"/><Relationship Id="rId4" Type="http://schemas.openxmlformats.org/officeDocument/2006/relationships/hyperlink" Target="http://sight2k.com/rus/unitest/qtour/#test" TargetMode="External"/><Relationship Id="rId9" Type="http://schemas.openxmlformats.org/officeDocument/2006/relationships/hyperlink" Target="http://sight2k.com/rus/unitest/qtour/#direct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Обзор ПО для компьютерного тестирования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28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772816"/>
            <a:ext cx="8568952" cy="4536504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UniTest</a:t>
            </a:r>
            <a:r>
              <a:rPr lang="en-US" b="1" dirty="0"/>
              <a:t> System</a:t>
            </a:r>
            <a:br>
              <a:rPr lang="en-US" b="1" dirty="0"/>
            </a:br>
            <a:r>
              <a:rPr lang="en-US" b="1" dirty="0"/>
              <a:t>http://sight2k.com/rus/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06371"/>
            <a:ext cx="4691642" cy="3485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&amp;Ncy;&amp;acy;&amp;zhcy;&amp;mcy;&amp;icy;&amp;tcy;&amp;iecy;, &amp;chcy;&amp;tcy;&amp;ocy;&amp;bcy;&amp;ycy; &amp;zcy;&amp;acy;&amp;kcy;&amp;rcy;&amp;ycy;&amp;tcy;&amp;soft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9541"/>
            <a:ext cx="4205741" cy="300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38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72816"/>
            <a:ext cx="8712967" cy="4353347"/>
          </a:xfrm>
        </p:spPr>
        <p:txBody>
          <a:bodyPr/>
          <a:lstStyle/>
          <a:p>
            <a:r>
              <a:rPr lang="ru-RU" dirty="0" smtClean="0"/>
              <a:t>Всего 1500 руб. за 20 рабочих мест</a:t>
            </a:r>
          </a:p>
          <a:p>
            <a:r>
              <a:rPr lang="en-US" dirty="0" smtClean="0"/>
              <a:t>Shareware – 45 </a:t>
            </a:r>
            <a:r>
              <a:rPr lang="ru-RU" dirty="0" smtClean="0"/>
              <a:t>пробного периода</a:t>
            </a:r>
          </a:p>
          <a:p>
            <a:r>
              <a:rPr lang="ru-RU" dirty="0"/>
              <a:t>Программа имеет возможность заполнения данными по любым изучаемым предметам. В качестве вопроса может использоваться текст и/или графическое изображение (например, если нужно изобразить сложные формулы или схемы). Количество тестов и вопросов в тесте не ограничено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Только для локальной сети (есть </a:t>
            </a:r>
            <a:r>
              <a:rPr lang="ru-RU" dirty="0" err="1" smtClean="0"/>
              <a:t>доп.модуль</a:t>
            </a:r>
            <a:r>
              <a:rPr lang="ru-RU" dirty="0" smtClean="0"/>
              <a:t> для он-</a:t>
            </a:r>
            <a:r>
              <a:rPr lang="ru-RU" dirty="0" err="1" smtClean="0"/>
              <a:t>лайн</a:t>
            </a:r>
            <a:r>
              <a:rPr lang="ru-RU" dirty="0" smtClean="0"/>
              <a:t> теста ).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Экзаменатор</a:t>
            </a:r>
            <a:r>
              <a:rPr lang="ru-RU" dirty="0"/>
              <a:t> (</a:t>
            </a:r>
            <a:r>
              <a:rPr lang="ru-RU" u="sng" dirty="0">
                <a:hlinkClick r:id="rId2"/>
              </a:rPr>
              <a:t>http://pisoft.ru/exam/index.htm</a:t>
            </a:r>
            <a:r>
              <a:rPr lang="ru-RU" dirty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21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72816"/>
            <a:ext cx="8712967" cy="4353347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Режим случайного выбора вопросов, например, 10-и вопросов теста из 100 возможных или заданное число вопросов по каждой теме  </a:t>
            </a:r>
          </a:p>
          <a:p>
            <a:r>
              <a:rPr lang="ru-RU" dirty="0" smtClean="0"/>
              <a:t>Режим </a:t>
            </a:r>
            <a:r>
              <a:rPr lang="ru-RU" dirty="0"/>
              <a:t>тестирования: заданное число попыток выполнения теста</a:t>
            </a:r>
          </a:p>
          <a:p>
            <a:r>
              <a:rPr lang="ru-RU" dirty="0" smtClean="0"/>
              <a:t>Отображение </a:t>
            </a:r>
            <a:r>
              <a:rPr lang="ru-RU" dirty="0"/>
              <a:t>результатов пройденных данным учащимся тестов</a:t>
            </a:r>
          </a:p>
          <a:p>
            <a:r>
              <a:rPr lang="ru-RU" dirty="0" smtClean="0"/>
              <a:t>Ответ </a:t>
            </a:r>
            <a:r>
              <a:rPr lang="ru-RU" dirty="0"/>
              <a:t>на вопрос может осуществляться путем выбора одного или нескольких правильных ответов или путем ввода ответа с клавиатуры</a:t>
            </a:r>
          </a:p>
          <a:p>
            <a:r>
              <a:rPr lang="ru-RU" dirty="0" smtClean="0"/>
              <a:t>Во </a:t>
            </a:r>
            <a:r>
              <a:rPr lang="ru-RU" dirty="0"/>
              <a:t>время прохождения теста возможен пропуск отдельных вопросов с последующим возвратом к ним</a:t>
            </a:r>
          </a:p>
          <a:p>
            <a:r>
              <a:rPr lang="ru-RU" dirty="0" smtClean="0"/>
              <a:t>Во </a:t>
            </a:r>
            <a:r>
              <a:rPr lang="ru-RU" dirty="0"/>
              <a:t>время тестирования пользователю доступна информация о текущих итогах выполнения теста и прогнозируемой оценке</a:t>
            </a:r>
          </a:p>
          <a:p>
            <a:r>
              <a:rPr lang="ru-RU" dirty="0" smtClean="0"/>
              <a:t>Вычисление </a:t>
            </a:r>
            <a:r>
              <a:rPr lang="ru-RU" dirty="0"/>
              <a:t>оценки и отображение результатов прохождения теста</a:t>
            </a:r>
          </a:p>
          <a:p>
            <a:r>
              <a:rPr lang="ru-RU" dirty="0" smtClean="0"/>
              <a:t>Имеется </a:t>
            </a:r>
            <a:r>
              <a:rPr lang="ru-RU" dirty="0"/>
              <a:t>режим обучения, в котором разрешено проходить тест несколько раз без занесения результата в базу данных</a:t>
            </a:r>
          </a:p>
          <a:p>
            <a:r>
              <a:rPr lang="ru-RU" dirty="0" smtClean="0"/>
              <a:t>В </a:t>
            </a:r>
            <a:r>
              <a:rPr lang="ru-RU" dirty="0"/>
              <a:t>режиме обучения после каждого ответа  возможен вывод подробного описания ("Почему</a:t>
            </a:r>
            <a:r>
              <a:rPr lang="ru-RU" dirty="0" smtClean="0"/>
              <a:t>")</a:t>
            </a:r>
          </a:p>
          <a:p>
            <a:r>
              <a:rPr lang="ru-RU" dirty="0" smtClean="0"/>
              <a:t>Поддерживаются только одиночный и множественный выбор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Экзаменатор</a:t>
            </a:r>
            <a:r>
              <a:rPr lang="ru-RU" dirty="0"/>
              <a:t> (</a:t>
            </a:r>
            <a:r>
              <a:rPr lang="ru-RU" u="sng" dirty="0">
                <a:hlinkClick r:id="rId2"/>
              </a:rPr>
              <a:t>http://pisoft.ru/exam/index.htm</a:t>
            </a:r>
            <a:r>
              <a:rPr lang="ru-RU" dirty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579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Экзаменатор</a:t>
            </a:r>
            <a:r>
              <a:rPr lang="ru-RU" dirty="0"/>
              <a:t> (</a:t>
            </a:r>
            <a:r>
              <a:rPr lang="ru-RU" u="sng" dirty="0">
                <a:hlinkClick r:id="rId2"/>
              </a:rPr>
              <a:t>http://pisoft.ru/exam/index.htm</a:t>
            </a:r>
            <a:r>
              <a:rPr lang="ru-RU" dirty="0"/>
              <a:t>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pisoft.ru/exam/exam_vid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34" y="1052736"/>
            <a:ext cx="800392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76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772816"/>
            <a:ext cx="8352927" cy="435334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полный набор </a:t>
            </a:r>
            <a:r>
              <a:rPr lang="ru-RU" dirty="0" smtClean="0"/>
              <a:t>функций, включая ручную </a:t>
            </a:r>
            <a:r>
              <a:rPr lang="ru-RU" dirty="0"/>
              <a:t>обработку вопросов типа «рисование», «эссе», «выгрузка файла» и «речевой </a:t>
            </a:r>
            <a:r>
              <a:rPr lang="ru-RU" dirty="0" smtClean="0"/>
              <a:t>ответ» и много других типов выбор </a:t>
            </a:r>
            <a:r>
              <a:rPr lang="ru-RU" dirty="0"/>
              <a:t>"горячей" </a:t>
            </a:r>
            <a:r>
              <a:rPr lang="ru-RU" dirty="0" smtClean="0"/>
              <a:t>зоны, </a:t>
            </a:r>
            <a:r>
              <a:rPr lang="ru-RU" dirty="0"/>
              <a:t>Перетаскивай и оставляй, Перетаскивай и </a:t>
            </a:r>
            <a:r>
              <a:rPr lang="ru-RU" dirty="0" smtClean="0"/>
              <a:t>соединяй, Создание дерева, Поставить точку и др.</a:t>
            </a:r>
          </a:p>
          <a:p>
            <a:r>
              <a:rPr lang="ru-RU" dirty="0"/>
              <a:t>Интерфейс этой программы для тестирования выполнен в том же стиле, что и </a:t>
            </a:r>
            <a:r>
              <a:rPr lang="ru-RU" dirty="0" err="1"/>
              <a:t>Microsoft</a:t>
            </a:r>
            <a:r>
              <a:rPr lang="ru-RU" dirty="0"/>
              <a:t> </a:t>
            </a:r>
            <a:r>
              <a:rPr lang="ru-RU" dirty="0" err="1"/>
              <a:t>Office</a:t>
            </a:r>
            <a:r>
              <a:rPr lang="ru-RU" dirty="0"/>
              <a:t> </a:t>
            </a:r>
            <a:r>
              <a:rPr lang="ru-RU" dirty="0" smtClean="0"/>
              <a:t>2007</a:t>
            </a:r>
          </a:p>
          <a:p>
            <a:r>
              <a:rPr lang="ru-RU" dirty="0"/>
              <a:t>может создавать автономные исполняемые файлы, которые можно запускать на других компьютерах, не инсталлируя </a:t>
            </a:r>
            <a:r>
              <a:rPr lang="ru-RU" dirty="0" smtClean="0"/>
              <a:t>программу</a:t>
            </a:r>
          </a:p>
          <a:p>
            <a:r>
              <a:rPr lang="ru-RU" dirty="0" smtClean="0"/>
              <a:t>составляет </a:t>
            </a:r>
            <a:r>
              <a:rPr lang="ru-RU" dirty="0"/>
              <a:t>определенное количество тестов соответственно числу </a:t>
            </a:r>
            <a:r>
              <a:rPr lang="ru-RU" dirty="0" smtClean="0"/>
              <a:t>студентов</a:t>
            </a:r>
          </a:p>
          <a:p>
            <a:r>
              <a:rPr lang="ru-RU" dirty="0" smtClean="0"/>
              <a:t>От 1200 руб.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Adit</a:t>
            </a:r>
            <a:r>
              <a:rPr lang="en-US" dirty="0"/>
              <a:t> </a:t>
            </a:r>
            <a:r>
              <a:rPr lang="en-US" dirty="0" err="1" smtClean="0"/>
              <a:t>Testdesk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/>
              <a:t>http://www.aditsoft.ru/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656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Adit</a:t>
            </a:r>
            <a:r>
              <a:rPr lang="en-US" dirty="0"/>
              <a:t> </a:t>
            </a:r>
            <a:r>
              <a:rPr lang="en-US" dirty="0" err="1" smtClean="0"/>
              <a:t>Testdesk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/>
              <a:t>http://www.aditsoft.ru/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85850"/>
            <a:ext cx="7081589" cy="5711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575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Другие скриншоты</a:t>
            </a:r>
          </a:p>
          <a:p>
            <a:endParaRPr lang="ru-RU" dirty="0" smtClean="0"/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www.aditsoft.ru/screenshots.php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Adit</a:t>
            </a:r>
            <a:r>
              <a:rPr lang="en-US" dirty="0"/>
              <a:t> </a:t>
            </a:r>
            <a:r>
              <a:rPr lang="en-US"/>
              <a:t>Testdesk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001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Большой </a:t>
            </a:r>
            <a:r>
              <a:rPr lang="ru-RU" dirty="0"/>
              <a:t>банк готовых заданий</a:t>
            </a:r>
          </a:p>
          <a:p>
            <a:r>
              <a:rPr lang="ru-RU" dirty="0"/>
              <a:t>Модуль для создания собственных тестов</a:t>
            </a:r>
          </a:p>
          <a:p>
            <a:r>
              <a:rPr lang="ru-RU" dirty="0"/>
              <a:t>Удаленный доступ к тестам</a:t>
            </a:r>
          </a:p>
          <a:p>
            <a:r>
              <a:rPr lang="ru-RU" dirty="0"/>
              <a:t>Оценка качества тестовых </a:t>
            </a:r>
            <a:r>
              <a:rPr lang="ru-RU" dirty="0" smtClean="0"/>
              <a:t>заданий</a:t>
            </a:r>
          </a:p>
          <a:p>
            <a:pPr marL="0" indent="0">
              <a:buNone/>
            </a:pPr>
            <a:r>
              <a:rPr lang="ru-RU" dirty="0" smtClean="0"/>
              <a:t>-------</a:t>
            </a:r>
          </a:p>
          <a:p>
            <a:pPr marL="0" indent="0">
              <a:buNone/>
            </a:pPr>
            <a:r>
              <a:rPr lang="ru-RU" dirty="0" smtClean="0"/>
              <a:t>Высокая </a:t>
            </a:r>
          </a:p>
          <a:p>
            <a:pPr marL="0" indent="0">
              <a:buNone/>
            </a:pPr>
            <a:r>
              <a:rPr lang="ru-RU" dirty="0" smtClean="0"/>
              <a:t>Стоимость</a:t>
            </a:r>
          </a:p>
          <a:p>
            <a:pPr marL="0" indent="0">
              <a:buNone/>
            </a:pPr>
            <a:r>
              <a:rPr lang="ru-RU" dirty="0" smtClean="0"/>
              <a:t>+ 10 руб. за каждое</a:t>
            </a:r>
            <a:br>
              <a:rPr lang="ru-RU" dirty="0" smtClean="0"/>
            </a:br>
            <a:r>
              <a:rPr lang="ru-RU" dirty="0" smtClean="0"/>
              <a:t>тестовое </a:t>
            </a:r>
            <a:br>
              <a:rPr lang="ru-RU" dirty="0" smtClean="0"/>
            </a:br>
            <a:r>
              <a:rPr lang="ru-RU" dirty="0" smtClean="0"/>
              <a:t>задание</a:t>
            </a:r>
            <a:br>
              <a:rPr lang="ru-RU" dirty="0" smtClean="0"/>
            </a:br>
            <a:r>
              <a:rPr lang="ru-RU" dirty="0" smtClean="0"/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АСТ-Центр</a:t>
            </a:r>
            <a:br>
              <a:rPr lang="ru-RU" dirty="0"/>
            </a:br>
            <a:r>
              <a:rPr lang="en-US" dirty="0"/>
              <a:t>http://www.ast-centre.ru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258" y="3795420"/>
            <a:ext cx="5453807" cy="2780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090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844824"/>
            <a:ext cx="7956872" cy="428133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Скромный</a:t>
            </a:r>
            <a:br>
              <a:rPr lang="ru-RU" dirty="0" smtClean="0"/>
            </a:br>
            <a:r>
              <a:rPr lang="ru-RU" dirty="0" smtClean="0"/>
              <a:t> интерфейс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Небольшие </a:t>
            </a:r>
            <a:br>
              <a:rPr lang="ru-RU" dirty="0" smtClean="0"/>
            </a:br>
            <a:r>
              <a:rPr lang="ru-RU" dirty="0" smtClean="0"/>
              <a:t>графические</a:t>
            </a:r>
            <a:br>
              <a:rPr lang="ru-RU" dirty="0" smtClean="0"/>
            </a:br>
            <a:r>
              <a:rPr lang="ru-RU" dirty="0" smtClean="0"/>
              <a:t>возможности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/>
              <a:t>АСТ-Центр</a:t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536" y="0"/>
            <a:ext cx="5495519" cy="359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628" y="3525742"/>
            <a:ext cx="5326372" cy="3320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363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1628800"/>
            <a:ext cx="7408333" cy="4857403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pPr lvl="1"/>
            <a:r>
              <a:rPr lang="ru-RU" dirty="0"/>
              <a:t>авторизация по логину/паролю.</a:t>
            </a:r>
          </a:p>
          <a:p>
            <a:pPr lvl="1"/>
            <a:r>
              <a:rPr lang="ru-RU" dirty="0"/>
              <a:t>выбор теста из списка.</a:t>
            </a:r>
          </a:p>
          <a:p>
            <a:pPr lvl="1"/>
            <a:r>
              <a:rPr lang="ru-RU" dirty="0"/>
              <a:t>отображение инструкции по тесту.</a:t>
            </a:r>
          </a:p>
          <a:p>
            <a:pPr lvl="1"/>
            <a:r>
              <a:rPr lang="ru-RU" dirty="0"/>
              <a:t>задания с аудио-содержанием.</a:t>
            </a:r>
          </a:p>
          <a:p>
            <a:pPr lvl="1"/>
            <a:r>
              <a:rPr lang="ru-RU" dirty="0"/>
              <a:t>4 формы заданий.</a:t>
            </a:r>
          </a:p>
          <a:p>
            <a:pPr lvl="1"/>
            <a:r>
              <a:rPr lang="ru-RU" dirty="0"/>
              <a:t>виды оценки: процент, класс, балл, на основе меры трудности.</a:t>
            </a:r>
          </a:p>
          <a:p>
            <a:pPr lvl="1"/>
            <a:r>
              <a:rPr lang="ru-RU" dirty="0"/>
              <a:t>ограничение по времени: задание, тест.</a:t>
            </a:r>
          </a:p>
          <a:p>
            <a:pPr lvl="1"/>
            <a:r>
              <a:rPr lang="ru-RU" dirty="0"/>
              <a:t>пропуск заданий / изменение ответа на задание.</a:t>
            </a:r>
          </a:p>
          <a:p>
            <a:pPr lvl="1"/>
            <a:r>
              <a:rPr lang="ru-RU" dirty="0"/>
              <a:t>отображение признака верно/неверно после ответа на задание.</a:t>
            </a:r>
          </a:p>
          <a:p>
            <a:pPr lvl="1"/>
            <a:r>
              <a:rPr lang="ru-RU" dirty="0"/>
              <a:t>восстановление прерванного сеанса тестирования.</a:t>
            </a:r>
          </a:p>
          <a:p>
            <a:pPr lvl="1"/>
            <a:r>
              <a:rPr lang="ru-RU" dirty="0"/>
              <a:t>отображение результата тестирования.</a:t>
            </a:r>
          </a:p>
          <a:p>
            <a:pPr lvl="1"/>
            <a:r>
              <a:rPr lang="ru-RU" dirty="0"/>
              <a:t>просмотр неверно выполненных заданий.</a:t>
            </a:r>
          </a:p>
          <a:p>
            <a:pPr lvl="1"/>
            <a:r>
              <a:rPr lang="ru-RU" dirty="0"/>
              <a:t>просмотр успеваемости по разделам теста.</a:t>
            </a:r>
          </a:p>
          <a:p>
            <a:pPr lvl="1"/>
            <a:r>
              <a:rPr lang="ru-RU" dirty="0"/>
              <a:t>отображение истории сеансов тестирования.</a:t>
            </a:r>
          </a:p>
          <a:p>
            <a:pPr lvl="1"/>
            <a:r>
              <a:rPr lang="ru-RU" dirty="0"/>
              <a:t>тестирование в локальной сети или через </a:t>
            </a:r>
            <a:r>
              <a:rPr lang="ru-RU" dirty="0" err="1"/>
              <a:t>Internet</a:t>
            </a:r>
            <a:r>
              <a:rPr lang="ru-RU" dirty="0"/>
              <a:t>.</a:t>
            </a:r>
          </a:p>
          <a:p>
            <a:pPr lvl="1"/>
            <a:r>
              <a:rPr lang="ru-RU" dirty="0"/>
              <a:t>работа в терминальном режиме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АСТ-Центр</a:t>
            </a:r>
            <a:br>
              <a:rPr lang="ru-RU" dirty="0"/>
            </a:br>
            <a:r>
              <a:rPr lang="en-US" dirty="0"/>
              <a:t>http://www.ast-centre.ru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429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5" y="1916832"/>
            <a:ext cx="8424936" cy="420933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err="1"/>
              <a:t>SunRav</a:t>
            </a:r>
            <a:r>
              <a:rPr lang="ru-RU" dirty="0"/>
              <a:t> </a:t>
            </a:r>
            <a:r>
              <a:rPr lang="ru-RU" dirty="0" err="1"/>
              <a:t>TestOfficePro</a:t>
            </a:r>
            <a:r>
              <a:rPr lang="ru-RU" dirty="0"/>
              <a:t> предназначен для работы в локальной сети и на компьютерах, не подключенных к сети, в том числе возможно тестирование без установки программы – с компакт-диска.</a:t>
            </a:r>
          </a:p>
          <a:p>
            <a:r>
              <a:rPr lang="ru-RU" dirty="0"/>
              <a:t>Сопровождение вопросов и ответов изображением, анимацией, аудио и видео роликами. </a:t>
            </a:r>
          </a:p>
          <a:p>
            <a:r>
              <a:rPr lang="ru-RU" dirty="0"/>
              <a:t>Адаптивный тест, задания в зависимости от степени знаний тестируемого.</a:t>
            </a:r>
          </a:p>
          <a:p>
            <a:r>
              <a:rPr lang="ru-RU" dirty="0"/>
              <a:t>Создание персонифицированных отчетов.</a:t>
            </a:r>
          </a:p>
          <a:p>
            <a:r>
              <a:rPr lang="ru-RU" dirty="0"/>
              <a:t>Обеспечение объективности тестирования. </a:t>
            </a:r>
            <a:endParaRPr lang="ru-RU" dirty="0" smtClean="0"/>
          </a:p>
          <a:p>
            <a:r>
              <a:rPr lang="ru-RU" dirty="0" smtClean="0"/>
              <a:t>Создание и импорт тестов из </a:t>
            </a:r>
            <a:r>
              <a:rPr lang="en-US" dirty="0"/>
              <a:t>MS </a:t>
            </a:r>
            <a:r>
              <a:rPr lang="en-US" dirty="0" smtClean="0"/>
              <a:t>Word</a:t>
            </a:r>
            <a:r>
              <a:rPr lang="ru-RU" dirty="0" smtClean="0"/>
              <a:t> или </a:t>
            </a:r>
            <a:r>
              <a:rPr lang="en-US" dirty="0"/>
              <a:t>MS </a:t>
            </a:r>
            <a:r>
              <a:rPr lang="en-US" dirty="0" smtClean="0"/>
              <a:t>Excel</a:t>
            </a:r>
            <a:endParaRPr lang="ru-RU" dirty="0" smtClean="0"/>
          </a:p>
          <a:p>
            <a:r>
              <a:rPr lang="ru-RU" dirty="0"/>
              <a:t>Адаптивные тесты. Порядок следования вопросов может быть не только линейным, но и зависеть от ответов пользователя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b="1" dirty="0" smtClean="0"/>
              <a:t>Б</a:t>
            </a:r>
            <a:r>
              <a:rPr lang="ru-RU" sz="2500" b="1" dirty="0"/>
              <a:t>ессрочная </a:t>
            </a:r>
            <a:r>
              <a:rPr lang="ru-RU" sz="2500" b="1" dirty="0" smtClean="0"/>
              <a:t>Стандартная </a:t>
            </a:r>
            <a:r>
              <a:rPr lang="ru-RU" sz="2500" b="1" dirty="0"/>
              <a:t>лицензия </a:t>
            </a:r>
            <a:r>
              <a:rPr lang="ru-RU" sz="2500" b="1" dirty="0" smtClean="0"/>
              <a:t>от 6000 руб.</a:t>
            </a:r>
            <a:endParaRPr lang="ru-RU" sz="2500" b="1" dirty="0"/>
          </a:p>
          <a:p>
            <a:r>
              <a:rPr lang="ru-RU" dirty="0"/>
              <a:t>До 25 компьютеров для тестирования пользователей.</a:t>
            </a:r>
          </a:p>
          <a:p>
            <a:r>
              <a:rPr lang="ru-RU" dirty="0"/>
              <a:t>3 рабочих места для авторов тестов и администраторов.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SunRav</a:t>
            </a:r>
            <a:r>
              <a:rPr lang="en-US" dirty="0"/>
              <a:t> </a:t>
            </a:r>
            <a:r>
              <a:rPr lang="en-US" dirty="0" err="1" smtClean="0"/>
              <a:t>TestOfficePro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/>
              <a:t>https://sunrav.ru/</a:t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80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772816"/>
            <a:ext cx="8208911" cy="4752528"/>
          </a:xfrm>
        </p:spPr>
        <p:txBody>
          <a:bodyPr>
            <a:noAutofit/>
          </a:bodyPr>
          <a:lstStyle/>
          <a:p>
            <a:r>
              <a:rPr lang="ru-RU" sz="1600" b="1" dirty="0"/>
              <a:t>Адаптивные тесты.</a:t>
            </a:r>
            <a:r>
              <a:rPr lang="ru-RU" sz="1600" dirty="0"/>
              <a:t> Порядок следования вопросов может быть не только линейным, но и зависеть от ответов пользователя. </a:t>
            </a:r>
            <a:endParaRPr lang="ru-RU" sz="1600" dirty="0" smtClean="0"/>
          </a:p>
          <a:p>
            <a:r>
              <a:rPr lang="ru-RU" sz="1600" b="1" dirty="0" smtClean="0"/>
              <a:t>Использование </a:t>
            </a:r>
            <a:r>
              <a:rPr lang="ru-RU" sz="1600" b="1" dirty="0"/>
              <a:t>тем</a:t>
            </a:r>
            <a:r>
              <a:rPr lang="ru-RU" sz="1600" dirty="0"/>
              <a:t>. Программа может разбить тест на несколько тем. Оценивать знания можно как по каждой теме в отдельности, так и по тесту в целом. </a:t>
            </a:r>
            <a:endParaRPr lang="ru-RU" sz="1600" dirty="0" smtClean="0"/>
          </a:p>
          <a:p>
            <a:r>
              <a:rPr lang="ru-RU" sz="1600" b="1" dirty="0" smtClean="0"/>
              <a:t>Комментарии </a:t>
            </a:r>
            <a:r>
              <a:rPr lang="ru-RU" sz="1600" b="1" dirty="0"/>
              <a:t>к вопросу.</a:t>
            </a:r>
            <a:r>
              <a:rPr lang="ru-RU" sz="1600" dirty="0"/>
              <a:t> Каждый вопрос может быть снабжен комментарием с инструкцией по тестированию, подсказкой, информацией о правильном ответе и т.п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 </a:t>
            </a:r>
            <a:r>
              <a:rPr lang="ru-RU" sz="1600" b="1" dirty="0"/>
              <a:t>Варианты реакций на ответ пользователя</a:t>
            </a:r>
            <a:r>
              <a:rPr lang="ru-RU" sz="1600" dirty="0"/>
              <a:t>: Отсутствие реакции – пользователю предлагается ответить на следующий вопрос.</a:t>
            </a:r>
          </a:p>
          <a:p>
            <a:r>
              <a:rPr lang="ru-RU" sz="1600" dirty="0"/>
              <a:t>Сообщение о том, что пользователь ответил правильно или неправильно.</a:t>
            </a:r>
          </a:p>
          <a:p>
            <a:r>
              <a:rPr lang="ru-RU" sz="1600" dirty="0"/>
              <a:t>Показ любого документа, связанного с вопросом. В нем, в частности, можно подробно объяснить причину неправильного ответа и предоставить дополнительный материал, который позволит глубже изучить вопрос.</a:t>
            </a:r>
          </a:p>
          <a:p>
            <a:r>
              <a:rPr lang="ru-RU" sz="1600" b="1" dirty="0" smtClean="0"/>
              <a:t>Вес </a:t>
            </a:r>
            <a:r>
              <a:rPr lang="ru-RU" sz="1600" b="1" dirty="0"/>
              <a:t>вопроса и вариантов ответа.</a:t>
            </a:r>
            <a:r>
              <a:rPr lang="ru-RU" sz="1600" dirty="0"/>
              <a:t> Каждый вопрос и вариант ответа может иметь свой "вес". Это позволяет начислять пользователю больше баллов за правильные ответы на сложные вопросы и меньше баллов – за ответы на легкие вопросы. </a:t>
            </a:r>
            <a:endParaRPr lang="ru-RU" sz="1600" dirty="0" smtClean="0"/>
          </a:p>
          <a:p>
            <a:r>
              <a:rPr lang="ru-RU" sz="1600" b="1" dirty="0" smtClean="0"/>
              <a:t>Визуализация</a:t>
            </a:r>
            <a:r>
              <a:rPr lang="ru-RU" sz="1600" dirty="0"/>
              <a:t>. Программа позволяет вставлять изображения, формулы, схемы, таблицы, аудио и видеофайлы, HTML документы и любые OLE документы. Встроенный в </a:t>
            </a:r>
            <a:r>
              <a:rPr lang="ru-RU" sz="1600" dirty="0" err="1">
                <a:hlinkClick r:id="rId2"/>
              </a:rPr>
              <a:t>tMaker</a:t>
            </a:r>
            <a:r>
              <a:rPr lang="ru-RU" sz="1600" dirty="0"/>
              <a:t> текстовый редактор для написания тестов по функциям напоминает привычный многим MS </a:t>
            </a:r>
            <a:r>
              <a:rPr lang="ru-RU" sz="1600" dirty="0" err="1"/>
              <a:t>Word</a:t>
            </a:r>
            <a:r>
              <a:rPr lang="ru-RU" sz="1600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SunRav</a:t>
            </a:r>
            <a:r>
              <a:rPr lang="en-US" dirty="0"/>
              <a:t> </a:t>
            </a:r>
            <a:r>
              <a:rPr lang="en-US" dirty="0" err="1"/>
              <a:t>TestOfficePro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808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3" y="1772816"/>
            <a:ext cx="3168352" cy="1296144"/>
          </a:xfrm>
        </p:spPr>
        <p:txBody>
          <a:bodyPr>
            <a:noAutofit/>
          </a:bodyPr>
          <a:lstStyle/>
          <a:p>
            <a:r>
              <a:rPr lang="ru-RU" sz="1600" dirty="0" smtClean="0"/>
              <a:t>Сложный</a:t>
            </a:r>
            <a:br>
              <a:rPr lang="ru-RU" sz="1600" dirty="0" smtClean="0"/>
            </a:br>
            <a:r>
              <a:rPr lang="ru-RU" sz="1600" dirty="0" smtClean="0"/>
              <a:t>интерфейс </a:t>
            </a:r>
            <a:br>
              <a:rPr lang="ru-RU" sz="1600" dirty="0" smtClean="0"/>
            </a:br>
            <a:r>
              <a:rPr lang="ru-RU" sz="1600" dirty="0" smtClean="0"/>
              <a:t>разработчика</a:t>
            </a: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err="1"/>
              <a:t>SunRav</a:t>
            </a:r>
            <a:r>
              <a:rPr lang="en-US" dirty="0"/>
              <a:t> </a:t>
            </a:r>
            <a:r>
              <a:rPr lang="en-US" dirty="0" err="1"/>
              <a:t>TestOfficePro</a:t>
            </a:r>
            <a:endParaRPr lang="ru-RU" dirty="0"/>
          </a:p>
        </p:txBody>
      </p:sp>
      <p:pic>
        <p:nvPicPr>
          <p:cNvPr id="3076" name="Picture 4" descr="http://www.softplaneta.ru/soft_img/1969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32188"/>
            <a:ext cx="5184576" cy="370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rav.ru/docs/testofficepro/img/img_000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697" y="-1"/>
            <a:ext cx="4268303" cy="393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152" y="4437112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/>
                </a:solidFill>
              </a:rPr>
              <a:t>Немного скучный </a:t>
            </a:r>
            <a:r>
              <a:rPr lang="ru-RU" sz="1600" dirty="0" smtClean="0">
                <a:solidFill>
                  <a:schemeClr val="tx2"/>
                </a:solidFill>
              </a:rPr>
              <a:t>дизайн для тестируемого</a:t>
            </a:r>
            <a:endParaRPr lang="ru-RU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93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772816"/>
            <a:ext cx="8568952" cy="4536504"/>
          </a:xfrm>
        </p:spPr>
        <p:txBody>
          <a:bodyPr/>
          <a:lstStyle/>
          <a:p>
            <a:r>
              <a:rPr lang="ru-RU" dirty="0" err="1" smtClean="0"/>
              <a:t>Офф-лайн</a:t>
            </a:r>
            <a:r>
              <a:rPr lang="ru-RU" dirty="0" smtClean="0"/>
              <a:t> и он-</a:t>
            </a:r>
            <a:r>
              <a:rPr lang="ru-RU" dirty="0" err="1" smtClean="0"/>
              <a:t>лайн</a:t>
            </a:r>
            <a:r>
              <a:rPr lang="ru-RU" dirty="0" smtClean="0"/>
              <a:t> версии</a:t>
            </a:r>
          </a:p>
          <a:p>
            <a:r>
              <a:rPr lang="ru-RU" dirty="0" smtClean="0"/>
              <a:t>Гостевой вход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igivetest.com/rus/online-demo.html</a:t>
            </a:r>
            <a:endParaRPr lang="ru-RU" dirty="0" smtClean="0"/>
          </a:p>
          <a:p>
            <a:r>
              <a:rPr lang="ru-RU" dirty="0" smtClean="0"/>
              <a:t>Стоимость от 850 руб. за одну лицензию</a:t>
            </a:r>
          </a:p>
          <a:p>
            <a:r>
              <a:rPr lang="en-US" dirty="0" err="1"/>
              <a:t>UniTest</a:t>
            </a:r>
            <a:r>
              <a:rPr lang="en-US" dirty="0"/>
              <a:t> System </a:t>
            </a:r>
            <a:r>
              <a:rPr lang="ru-RU" dirty="0"/>
              <a:t>состоит из 5 основных модулей: </a:t>
            </a:r>
            <a:r>
              <a:rPr lang="en-US" dirty="0">
                <a:hlinkClick r:id="rId3"/>
              </a:rPr>
              <a:t>Editor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Test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Report</a:t>
            </a:r>
            <a:r>
              <a:rPr lang="en-US" dirty="0"/>
              <a:t>, </a:t>
            </a:r>
            <a:r>
              <a:rPr lang="en-US" dirty="0">
                <a:hlinkClick r:id="rId6"/>
              </a:rPr>
              <a:t>Settings</a:t>
            </a:r>
            <a:r>
              <a:rPr lang="en-US" dirty="0"/>
              <a:t> </a:t>
            </a:r>
            <a:r>
              <a:rPr lang="ru-RU" dirty="0"/>
              <a:t>и </a:t>
            </a:r>
            <a:r>
              <a:rPr lang="en-US" dirty="0">
                <a:hlinkClick r:id="rId7"/>
              </a:rPr>
              <a:t>Monitor</a:t>
            </a:r>
            <a:r>
              <a:rPr lang="en-US" dirty="0"/>
              <a:t> (</a:t>
            </a:r>
            <a:r>
              <a:rPr lang="ru-RU" dirty="0"/>
              <a:t>сервер и монитор для тестирований по сети). Кроме того, в состав пакета входят </a:t>
            </a:r>
            <a:r>
              <a:rPr lang="en-US" dirty="0" err="1">
                <a:hlinkClick r:id="rId8"/>
              </a:rPr>
              <a:t>UniTest</a:t>
            </a:r>
            <a:r>
              <a:rPr lang="en-US" dirty="0">
                <a:hlinkClick r:id="rId8"/>
              </a:rPr>
              <a:t> Starter</a:t>
            </a:r>
            <a:r>
              <a:rPr lang="en-US" dirty="0"/>
              <a:t> (</a:t>
            </a:r>
            <a:r>
              <a:rPr lang="ru-RU" dirty="0"/>
              <a:t>быстрый запуск) и </a:t>
            </a:r>
            <a:r>
              <a:rPr lang="en-US" dirty="0" err="1">
                <a:hlinkClick r:id="rId9"/>
              </a:rPr>
              <a:t>UniTest</a:t>
            </a:r>
            <a:r>
              <a:rPr lang="en-US" dirty="0">
                <a:hlinkClick r:id="rId9"/>
              </a:rPr>
              <a:t> Direct</a:t>
            </a:r>
            <a:r>
              <a:rPr lang="en-US" dirty="0"/>
              <a:t> (</a:t>
            </a:r>
            <a:r>
              <a:rPr lang="ru-RU" dirty="0"/>
              <a:t>обновления по Интернет</a:t>
            </a:r>
            <a:r>
              <a:rPr lang="ru-RU" dirty="0" smtClean="0"/>
              <a:t>)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UniTest</a:t>
            </a:r>
            <a:r>
              <a:rPr lang="en-US" b="1" dirty="0"/>
              <a:t> System</a:t>
            </a:r>
            <a:br>
              <a:rPr lang="en-US" b="1" dirty="0"/>
            </a:br>
            <a:r>
              <a:rPr lang="en-US" b="1" dirty="0"/>
              <a:t>http://sight2k.com/rus/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556792"/>
            <a:ext cx="8568952" cy="4752528"/>
          </a:xfrm>
        </p:spPr>
        <p:txBody>
          <a:bodyPr>
            <a:noAutofit/>
          </a:bodyPr>
          <a:lstStyle/>
          <a:p>
            <a:r>
              <a:rPr lang="ru-RU" sz="1400" b="1" dirty="0"/>
              <a:t>Основные возможности </a:t>
            </a:r>
            <a:r>
              <a:rPr lang="ru-RU" sz="1400" b="1" dirty="0" err="1"/>
              <a:t>UniTest</a:t>
            </a:r>
            <a:r>
              <a:rPr lang="ru-RU" sz="1400" b="1" dirty="0"/>
              <a:t> </a:t>
            </a:r>
            <a:r>
              <a:rPr lang="ru-RU" sz="1400" b="1" dirty="0" err="1"/>
              <a:t>System</a:t>
            </a:r>
            <a:r>
              <a:rPr lang="ru-RU" sz="1400" dirty="0"/>
              <a:t>: </a:t>
            </a:r>
          </a:p>
          <a:p>
            <a:r>
              <a:rPr lang="ru-RU" sz="1400" dirty="0"/>
              <a:t>Вопросы теста могут содержать любые OLE-объекты (документы, графика,...), включая интерактивные (анимация, видео и аудио клипы,...). </a:t>
            </a:r>
          </a:p>
          <a:p>
            <a:r>
              <a:rPr lang="ru-RU" sz="1400" dirty="0" smtClean="0"/>
              <a:t>Встроенный </a:t>
            </a:r>
            <a:r>
              <a:rPr lang="ru-RU" sz="1400" dirty="0"/>
              <a:t>редактор, подобный упрощенному MS </a:t>
            </a:r>
            <a:r>
              <a:rPr lang="ru-RU" sz="1400" dirty="0" err="1" smtClean="0"/>
              <a:t>Word</a:t>
            </a:r>
            <a:r>
              <a:rPr lang="ru-RU" sz="1400" dirty="0" smtClean="0"/>
              <a:t>; </a:t>
            </a:r>
            <a:endParaRPr lang="ru-RU" sz="1400" dirty="0"/>
          </a:p>
          <a:p>
            <a:r>
              <a:rPr lang="ru-RU" sz="1400" dirty="0"/>
              <a:t>В каждом вопросе могут быть как правильные, так и частично правильные (в % от правильного) ответы; </a:t>
            </a:r>
          </a:p>
          <a:p>
            <a:r>
              <a:rPr lang="ru-RU" sz="1400" dirty="0" smtClean="0"/>
              <a:t>Возможность </a:t>
            </a:r>
            <a:r>
              <a:rPr lang="ru-RU" sz="1400" dirty="0"/>
              <a:t>"накапливать" базу данных вопросов и выделять разделы в тесте. (Например, у Вас в тесте 3 логических раздела: легкие, средние и сложные </a:t>
            </a:r>
            <a:r>
              <a:rPr lang="ru-RU" sz="1400" dirty="0" smtClean="0"/>
              <a:t>задания); </a:t>
            </a:r>
            <a:endParaRPr lang="ru-RU" sz="1400" dirty="0"/>
          </a:p>
          <a:p>
            <a:r>
              <a:rPr lang="ru-RU" sz="1400" dirty="0" smtClean="0"/>
              <a:t>Вы </a:t>
            </a:r>
            <a:r>
              <a:rPr lang="ru-RU" sz="1400" dirty="0"/>
              <a:t>можете узнавать всю информацию (выбранный ответ, время, потраченное на ответ, правильность этого ответа и т.д.) о том, как тестируемый проходил любой из вопросов теста; </a:t>
            </a:r>
          </a:p>
          <a:p>
            <a:r>
              <a:rPr lang="ru-RU" sz="1400" dirty="0"/>
              <a:t>Вы можете создавать собственные профессиональные отчеты по результатам тестирований или использовать уже готовые заготовки; </a:t>
            </a:r>
          </a:p>
          <a:p>
            <a:r>
              <a:rPr lang="ru-RU" sz="1400" dirty="0" smtClean="0"/>
              <a:t>Вы </a:t>
            </a:r>
            <a:r>
              <a:rPr lang="ru-RU" sz="1400" dirty="0"/>
              <a:t>можете проводить тестирование даже через Интернет! </a:t>
            </a:r>
            <a:r>
              <a:rPr lang="ru-RU" sz="1400" dirty="0" smtClean="0"/>
              <a:t>Мониторинг </a:t>
            </a:r>
            <a:r>
              <a:rPr lang="ru-RU" sz="1400" dirty="0"/>
              <a:t>подключенных пользователей (тестируемых) в реальном времени. </a:t>
            </a:r>
            <a:endParaRPr lang="ru-RU" sz="1400" dirty="0" smtClean="0"/>
          </a:p>
          <a:p>
            <a:r>
              <a:rPr lang="ru-RU" sz="1400" dirty="0" smtClean="0"/>
              <a:t>Установка </a:t>
            </a:r>
            <a:r>
              <a:rPr lang="ru-RU" sz="1400" dirty="0"/>
              <a:t>собственной </a:t>
            </a:r>
            <a:r>
              <a:rPr lang="ru-RU" sz="1400" dirty="0" err="1"/>
              <a:t>разбалловки</a:t>
            </a:r>
            <a:r>
              <a:rPr lang="ru-RU" sz="1400" dirty="0"/>
              <a:t> по пятибалльной системе; </a:t>
            </a:r>
            <a:r>
              <a:rPr lang="ru-RU" sz="1400" dirty="0" err="1" smtClean="0"/>
              <a:t>Разбалловка</a:t>
            </a:r>
            <a:r>
              <a:rPr lang="ru-RU" sz="1400" dirty="0" smtClean="0"/>
              <a:t> </a:t>
            </a:r>
            <a:r>
              <a:rPr lang="ru-RU" sz="1400" dirty="0"/>
              <a:t>каждого вопроса теста; </a:t>
            </a:r>
          </a:p>
          <a:p>
            <a:r>
              <a:rPr lang="ru-RU" sz="1400" dirty="0"/>
              <a:t>Полностью настраиваемый интерфейс теста и возможность задавать любые размеры и расположение, устанавливать полноэкранный режим тестирования; </a:t>
            </a:r>
          </a:p>
          <a:p>
            <a:r>
              <a:rPr lang="ru-RU" sz="1400" dirty="0" smtClean="0"/>
              <a:t>Поддержка </a:t>
            </a:r>
            <a:r>
              <a:rPr lang="ru-RU" sz="1400" dirty="0"/>
              <a:t>до 20 вариантов ответов в каждом вопросе; </a:t>
            </a:r>
          </a:p>
          <a:p>
            <a:r>
              <a:rPr lang="ru-RU" sz="1400" dirty="0" smtClean="0"/>
              <a:t>Вопросы </a:t>
            </a:r>
            <a:r>
              <a:rPr lang="ru-RU" sz="1400" dirty="0"/>
              <a:t>(в том числе каждый отдельно) и варианты ответов можно перемешивать случайным образом; </a:t>
            </a:r>
          </a:p>
          <a:p>
            <a:r>
              <a:rPr lang="ru-RU" sz="1400" dirty="0"/>
              <a:t>Режим ограниченного доступа и режим блокировки помогает исключить использование баз данных </a:t>
            </a:r>
            <a:r>
              <a:rPr lang="ru-RU" sz="1400" dirty="0" smtClean="0"/>
              <a:t>посторонними</a:t>
            </a:r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UniTest</a:t>
            </a:r>
            <a:r>
              <a:rPr lang="en-US" b="1" dirty="0"/>
              <a:t> System</a:t>
            </a:r>
            <a:br>
              <a:rPr lang="en-US" b="1" dirty="0"/>
            </a:br>
            <a:r>
              <a:rPr lang="en-US" b="1" dirty="0"/>
              <a:t>http://sight2k.com/rus/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73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142</TotalTime>
  <Words>1001</Words>
  <Application>Microsoft Office PowerPoint</Application>
  <PresentationFormat>Экран (4:3)</PresentationFormat>
  <Paragraphs>107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Обзор ПО для компьютерного тестирования</vt:lpstr>
      <vt:lpstr>АСТ-Центр http://www.ast-centre.ru</vt:lpstr>
      <vt:lpstr>АСТ-Центр </vt:lpstr>
      <vt:lpstr>АСТ-Центр http://www.ast-centre.ru</vt:lpstr>
      <vt:lpstr> SunRav TestOfficePro https://sunrav.ru/ </vt:lpstr>
      <vt:lpstr>SunRav TestOfficePro</vt:lpstr>
      <vt:lpstr>SunRav TestOfficePro</vt:lpstr>
      <vt:lpstr>UniTest System http://sight2k.com/rus/</vt:lpstr>
      <vt:lpstr>UniTest System http://sight2k.com/rus/</vt:lpstr>
      <vt:lpstr>UniTest System http://sight2k.com/rus/</vt:lpstr>
      <vt:lpstr>Экзаменатор (http://pisoft.ru/exam/index.htm)</vt:lpstr>
      <vt:lpstr>Экзаменатор (http://pisoft.ru/exam/index.htm)</vt:lpstr>
      <vt:lpstr>Экзаменатор (http://pisoft.ru/exam/index.htm)</vt:lpstr>
      <vt:lpstr>Adit Testdesk http://www.aditsoft.ru/</vt:lpstr>
      <vt:lpstr>Adit Testdesk http://www.aditsoft.ru/</vt:lpstr>
      <vt:lpstr>Adit Testdesk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Достоинства и недостатки компьютерного тестирования</dc:title>
  <dc:creator>Алена</dc:creator>
  <cp:lastModifiedBy>Алена</cp:lastModifiedBy>
  <cp:revision>13</cp:revision>
  <dcterms:created xsi:type="dcterms:W3CDTF">2015-10-11T08:37:35Z</dcterms:created>
  <dcterms:modified xsi:type="dcterms:W3CDTF">2015-10-11T18:39:17Z</dcterms:modified>
</cp:coreProperties>
</file>